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embeddedFontLst>
    <p:embeddedFont>
      <p:font typeface="Lato Black"/>
      <p:bold r:id="rId8"/>
      <p:boldItalic r:id="rId9"/>
    </p:embeddedFont>
    <p:embeddedFont>
      <p:font typeface="Gill Sans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2" roundtripDataSignature="AMtx7migLQy0bNNKrneZqvz+LJk0unN8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GillSans-bold.fntdata"/><Relationship Id="rId10" Type="http://schemas.openxmlformats.org/officeDocument/2006/relationships/font" Target="fonts/GillSans-regular.fntdata"/><Relationship Id="rId12" Type="http://customschemas.google.com/relationships/presentationmetadata" Target="metadata"/><Relationship Id="rId9" Type="http://schemas.openxmlformats.org/officeDocument/2006/relationships/font" Target="fonts/LatoBlack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LatoBlack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nhs.uk/conditions/coronavirus-covid-19/symptoms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GB"/>
              <a:t>When to Self-Isolate</a:t>
            </a:r>
            <a:endParaRPr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Advice from DfE, Bexley Public Health and Local Authority </a:t>
            </a:r>
            <a:endParaRPr/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204932" cy="8640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>
            <p:ph type="title"/>
          </p:nvPr>
        </p:nvSpPr>
        <p:spPr>
          <a:xfrm>
            <a:off x="1981200" y="473724"/>
            <a:ext cx="8229600" cy="792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What is self-isolation?</a:t>
            </a:r>
            <a:endParaRPr/>
          </a:p>
        </p:txBody>
      </p:sp>
      <p:sp>
        <p:nvSpPr>
          <p:cNvPr id="96" name="Google Shape;96;p2"/>
          <p:cNvSpPr txBox="1"/>
          <p:nvPr/>
        </p:nvSpPr>
        <p:spPr>
          <a:xfrm>
            <a:off x="6132781" y="3031581"/>
            <a:ext cx="4237849" cy="2019593"/>
          </a:xfrm>
          <a:prstGeom prst="rect">
            <a:avLst/>
          </a:prstGeom>
          <a:solidFill>
            <a:srgbClr val="002060"/>
          </a:solidFill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135000" lIns="135000" spcFirstLastPara="1" rIns="135000" wrap="square" tIns="13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None/>
            </a:pPr>
            <a:r>
              <a:rPr b="1" i="0" lang="en-GB" sz="12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If </a:t>
            </a:r>
            <a:r>
              <a:rPr b="1" i="0" lang="en-GB" sz="1200" u="sng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you are a close contact </a:t>
            </a:r>
            <a:r>
              <a:rPr b="1" i="0" lang="en-GB" sz="12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of a person with coronavirus</a:t>
            </a:r>
            <a:endParaRPr/>
          </a:p>
          <a:p>
            <a:pPr indent="0" lvl="0" marL="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Noto Sans Symbols"/>
              <a:buNone/>
            </a:pPr>
            <a:r>
              <a:rPr b="0" i="0" lang="en-GB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Identified close contacts of a positive case, including household contacts, no longer need to self-isolate if they are:</a:t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Noto Sans Symbols"/>
              <a:buChar char="∙"/>
            </a:pPr>
            <a:r>
              <a:rPr b="0" i="0" lang="en-GB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aged under 18 and 6 months </a:t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Noto Sans Symbols"/>
              <a:buChar char="∙"/>
            </a:pPr>
            <a:r>
              <a:rPr b="0" i="0" lang="en-GB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adults who have been fully vaccinated (defined as 2 doses of MHRA-approved vaccine with second dose at least 14 days prior to exposure to a confirmed COVID-19 case)</a:t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Noto Sans Symbols"/>
              <a:buChar char="∙"/>
            </a:pPr>
            <a:r>
              <a:rPr b="0" i="0" lang="en-GB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unvaccinated adults who have a medical reason for being exempt from vaccination</a:t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Noto Sans Symbols"/>
              <a:buChar char="∙"/>
            </a:pPr>
            <a:r>
              <a:rPr b="0" i="0" lang="en-GB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adults taking part in an approved COVID-19 vaccine trial</a:t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None/>
            </a:pPr>
            <a:r>
              <a:rPr b="1" i="0" lang="en-GB" sz="12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     IF NOT</a:t>
            </a:r>
            <a:endParaRPr/>
          </a:p>
          <a:p>
            <a:pPr indent="0" lvl="0" marL="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1" marL="342891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7" name="Google Shape;97;p2"/>
          <p:cNvSpPr txBox="1"/>
          <p:nvPr>
            <p:ph idx="1" type="body"/>
          </p:nvPr>
        </p:nvSpPr>
        <p:spPr>
          <a:xfrm>
            <a:off x="1803859" y="1133380"/>
            <a:ext cx="8584287" cy="14223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/>
              <a:t>Self-isolation is when you stay at home because you have or might have coronavirus (COVID-19).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/>
              <a:t>This helps stop the virus spreading to other people.</a:t>
            </a:r>
            <a:endParaRPr/>
          </a:p>
        </p:txBody>
      </p:sp>
      <p:sp>
        <p:nvSpPr>
          <p:cNvPr id="98" name="Google Shape;98;p2"/>
          <p:cNvSpPr txBox="1"/>
          <p:nvPr/>
        </p:nvSpPr>
        <p:spPr>
          <a:xfrm>
            <a:off x="1840771" y="3031581"/>
            <a:ext cx="4250247" cy="2019593"/>
          </a:xfrm>
          <a:prstGeom prst="rect">
            <a:avLst/>
          </a:prstGeom>
          <a:solidFill>
            <a:srgbClr val="B3C6E7"/>
          </a:solidFill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135000" lIns="135000" spcFirstLastPara="1" rIns="135000" wrap="square" tIns="13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If </a:t>
            </a:r>
            <a:r>
              <a:rPr b="1" i="0" lang="en-GB" sz="1200" u="sng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you think you have coronavirus</a:t>
            </a:r>
            <a:endParaRPr/>
          </a:p>
          <a:p>
            <a:pPr indent="-342900" lvl="0" marL="3429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you have any </a:t>
            </a:r>
            <a:r>
              <a:rPr b="0" i="0" lang="en-GB" sz="1200" u="sng" cap="none" strike="noStrike">
                <a:solidFill>
                  <a:srgbClr val="2E75B5"/>
                </a:solidFill>
                <a:latin typeface="Gill Sans"/>
                <a:ea typeface="Gill Sans"/>
                <a:cs typeface="Gill Sans"/>
                <a:sym typeface="Gill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symptoms of coronavirus</a:t>
            </a:r>
            <a:r>
              <a:rPr b="0" i="0" lang="en-GB" sz="1200" u="none" cap="none" strike="noStrike">
                <a:solidFill>
                  <a:srgbClr val="2E75B5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b="0" i="0" lang="en-GB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(a high temperature, a new, continuous cough or a loss or change to your sense of smell or taste)</a:t>
            </a:r>
            <a:endParaRPr/>
          </a:p>
          <a:p>
            <a:pPr indent="-342900" lvl="0" marL="3429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you're waiting for a coronavirus test result</a:t>
            </a:r>
            <a:endParaRPr/>
          </a:p>
          <a:p>
            <a:pPr indent="-342900" lvl="0" marL="3429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you've tested positive for coronavirus – this means you have coronavirus</a:t>
            </a:r>
            <a:endParaRPr/>
          </a:p>
          <a:p>
            <a:pPr indent="0" lvl="1" marL="342891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1941430" y="5421330"/>
            <a:ext cx="1226927" cy="1067338"/>
          </a:xfrm>
          <a:prstGeom prst="roundRect">
            <a:avLst>
              <a:gd fmla="val 16667" name="adj"/>
            </a:avLst>
          </a:prstGeom>
          <a:solidFill>
            <a:srgbClr val="FEE599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Isolate for next 10 full days after day of onset of symptoms</a:t>
            </a:r>
            <a:endParaRPr/>
          </a:p>
        </p:txBody>
      </p:sp>
      <p:sp>
        <p:nvSpPr>
          <p:cNvPr id="100" name="Google Shape;100;p2"/>
          <p:cNvSpPr/>
          <p:nvPr/>
        </p:nvSpPr>
        <p:spPr>
          <a:xfrm>
            <a:off x="2381084" y="5093780"/>
            <a:ext cx="347615" cy="331731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2060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1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6528050" y="5083122"/>
            <a:ext cx="347615" cy="331731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2060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1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7408886" y="5445226"/>
            <a:ext cx="3149395" cy="577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051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from the day you were last in contact with the person OR if you live with the person, from the start of their symptoms </a:t>
            </a:r>
            <a:endParaRPr/>
          </a:p>
        </p:txBody>
      </p:sp>
      <p:sp>
        <p:nvSpPr>
          <p:cNvPr id="103" name="Google Shape;103;p2"/>
          <p:cNvSpPr/>
          <p:nvPr/>
        </p:nvSpPr>
        <p:spPr>
          <a:xfrm>
            <a:off x="3176764" y="5259644"/>
            <a:ext cx="3013605" cy="900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1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from the start of your own symptoms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1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– that’s how long you are infectious.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1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After 10 full days if you still have symptoms other than cough or loss of sense of smell/taste, you must continue to self-isolate until you feel better.</a:t>
            </a:r>
            <a:endParaRPr sz="1051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4" name="Google Shape;104;p2"/>
          <p:cNvSpPr txBox="1"/>
          <p:nvPr/>
        </p:nvSpPr>
        <p:spPr>
          <a:xfrm>
            <a:off x="2023679" y="2181688"/>
            <a:ext cx="8229600" cy="792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454B5C"/>
              </a:buClr>
              <a:buSzPts val="4000"/>
              <a:buFont typeface="Lato Black"/>
              <a:buNone/>
            </a:pPr>
            <a:r>
              <a:rPr b="1" lang="en-GB" sz="4000" u="none">
                <a:solidFill>
                  <a:srgbClr val="454B5C"/>
                </a:solidFill>
                <a:latin typeface="Lato Black"/>
                <a:ea typeface="Lato Black"/>
                <a:cs typeface="Lato Black"/>
                <a:sym typeface="Lato Black"/>
              </a:rPr>
              <a:t>When to self-isolate?</a:t>
            </a:r>
            <a:endParaRPr/>
          </a:p>
        </p:txBody>
      </p:sp>
      <p:sp>
        <p:nvSpPr>
          <p:cNvPr id="105" name="Google Shape;105;p2"/>
          <p:cNvSpPr txBox="1"/>
          <p:nvPr/>
        </p:nvSpPr>
        <p:spPr>
          <a:xfrm>
            <a:off x="9624392" y="6488668"/>
            <a:ext cx="10436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"/>
          <p:cNvSpPr/>
          <p:nvPr/>
        </p:nvSpPr>
        <p:spPr>
          <a:xfrm>
            <a:off x="6168009" y="5445224"/>
            <a:ext cx="1226927" cy="1067338"/>
          </a:xfrm>
          <a:prstGeom prst="roundRect">
            <a:avLst>
              <a:gd fmla="val 16667" name="adj"/>
            </a:avLst>
          </a:prstGeom>
          <a:solidFill>
            <a:srgbClr val="FEE599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Isolate for next 10 full days after the day of last contact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"/>
          <p:cNvSpPr/>
          <p:nvPr/>
        </p:nvSpPr>
        <p:spPr>
          <a:xfrm>
            <a:off x="5650037" y="1877331"/>
            <a:ext cx="2772245" cy="719012"/>
          </a:xfrm>
          <a:prstGeom prst="roundRect">
            <a:avLst>
              <a:gd fmla="val 16667" name="adj"/>
            </a:avLst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NHS Test and Trace alerts you that you need to isolate for next 10 full days from the last contact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2" name="Google Shape;112;p3"/>
          <p:cNvSpPr/>
          <p:nvPr/>
        </p:nvSpPr>
        <p:spPr>
          <a:xfrm>
            <a:off x="3658282" y="4864067"/>
            <a:ext cx="1924943" cy="572095"/>
          </a:xfrm>
          <a:prstGeom prst="roundRect">
            <a:avLst>
              <a:gd fmla="val 16667" name="adj"/>
            </a:avLst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Complete next 10 full day isolation</a:t>
            </a:r>
            <a:endParaRPr sz="14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3" name="Google Shape;113;p3"/>
          <p:cNvSpPr/>
          <p:nvPr/>
        </p:nvSpPr>
        <p:spPr>
          <a:xfrm>
            <a:off x="6777559" y="4845719"/>
            <a:ext cx="2283768" cy="1473044"/>
          </a:xfrm>
          <a:prstGeom prst="roundRect">
            <a:avLst>
              <a:gd fmla="val 16667" name="adj"/>
            </a:avLst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Self-isolate for a further next 10 full days from the onset of your symptoms regardless of what stage you were at on your initial 10 days isolation</a:t>
            </a:r>
            <a:endParaRPr/>
          </a:p>
        </p:txBody>
      </p:sp>
      <p:sp>
        <p:nvSpPr>
          <p:cNvPr id="114" name="Google Shape;114;p3"/>
          <p:cNvSpPr/>
          <p:nvPr/>
        </p:nvSpPr>
        <p:spPr>
          <a:xfrm>
            <a:off x="6804419" y="1412777"/>
            <a:ext cx="463485" cy="460432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5" name="Google Shape;115;p3"/>
          <p:cNvSpPr/>
          <p:nvPr/>
        </p:nvSpPr>
        <p:spPr>
          <a:xfrm rot="-2311222">
            <a:off x="7762987" y="3783149"/>
            <a:ext cx="463485" cy="1041019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6" name="Google Shape;116;p3"/>
          <p:cNvSpPr/>
          <p:nvPr/>
        </p:nvSpPr>
        <p:spPr>
          <a:xfrm rot="2710736">
            <a:off x="5839560" y="3712252"/>
            <a:ext cx="463485" cy="1182808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7" name="Google Shape;117;p3"/>
          <p:cNvSpPr/>
          <p:nvPr/>
        </p:nvSpPr>
        <p:spPr>
          <a:xfrm>
            <a:off x="3832587" y="4225371"/>
            <a:ext cx="1576661" cy="572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25400">
            <a:solidFill>
              <a:srgbClr val="591E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Negative for COVID-19</a:t>
            </a:r>
            <a:endParaRPr/>
          </a:p>
        </p:txBody>
      </p:sp>
      <p:sp>
        <p:nvSpPr>
          <p:cNvPr id="118" name="Google Shape;118;p3"/>
          <p:cNvSpPr/>
          <p:nvPr/>
        </p:nvSpPr>
        <p:spPr>
          <a:xfrm>
            <a:off x="8664501" y="4225372"/>
            <a:ext cx="1199472" cy="577251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25400">
            <a:solidFill>
              <a:srgbClr val="591E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Positive for COVID-19</a:t>
            </a:r>
            <a:endParaRPr/>
          </a:p>
        </p:txBody>
      </p:sp>
      <p:sp>
        <p:nvSpPr>
          <p:cNvPr id="119" name="Google Shape;119;p3"/>
          <p:cNvSpPr/>
          <p:nvPr/>
        </p:nvSpPr>
        <p:spPr>
          <a:xfrm>
            <a:off x="6817032" y="2605499"/>
            <a:ext cx="463485" cy="442188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0" name="Google Shape;120;p3"/>
          <p:cNvSpPr/>
          <p:nvPr/>
        </p:nvSpPr>
        <p:spPr>
          <a:xfrm>
            <a:off x="6086303" y="3068440"/>
            <a:ext cx="1924943" cy="763120"/>
          </a:xfrm>
          <a:prstGeom prst="roundRect">
            <a:avLst>
              <a:gd fmla="val 16667" name="adj"/>
            </a:avLst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If you then go on to develop symptoms</a:t>
            </a:r>
            <a:r>
              <a:rPr b="1" lang="en-GB" sz="1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, book a test</a:t>
            </a:r>
            <a:endParaRPr/>
          </a:p>
        </p:txBody>
      </p:sp>
      <p:sp>
        <p:nvSpPr>
          <p:cNvPr id="121" name="Google Shape;121;p3"/>
          <p:cNvSpPr/>
          <p:nvPr/>
        </p:nvSpPr>
        <p:spPr>
          <a:xfrm>
            <a:off x="8581075" y="2715402"/>
            <a:ext cx="1924800" cy="83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25400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Household isolates for next 10 full days</a:t>
            </a:r>
            <a:endParaRPr/>
          </a:p>
        </p:txBody>
      </p:sp>
      <p:cxnSp>
        <p:nvCxnSpPr>
          <p:cNvPr id="122" name="Google Shape;122;p3"/>
          <p:cNvCxnSpPr>
            <a:stCxn id="120" idx="3"/>
            <a:endCxn id="121" idx="1"/>
          </p:cNvCxnSpPr>
          <p:nvPr/>
        </p:nvCxnSpPr>
        <p:spPr>
          <a:xfrm flipH="1" rot="10800000">
            <a:off x="8011246" y="3130800"/>
            <a:ext cx="569700" cy="319200"/>
          </a:xfrm>
          <a:prstGeom prst="straightConnector1">
            <a:avLst/>
          </a:prstGeom>
          <a:noFill/>
          <a:ln cap="flat" cmpd="sng" w="9525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3" name="Google Shape;123;p3"/>
          <p:cNvSpPr/>
          <p:nvPr/>
        </p:nvSpPr>
        <p:spPr>
          <a:xfrm>
            <a:off x="1873004" y="4637609"/>
            <a:ext cx="1449135" cy="1156187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25400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Household stops isolation immediately</a:t>
            </a:r>
            <a:endParaRPr sz="14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4" name="Google Shape;124;p3"/>
          <p:cNvSpPr/>
          <p:nvPr/>
        </p:nvSpPr>
        <p:spPr>
          <a:xfrm>
            <a:off x="9191667" y="4845719"/>
            <a:ext cx="1344615" cy="1535906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25400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Household should complete next 10 full days isolation</a:t>
            </a:r>
            <a:endParaRPr sz="14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25" name="Google Shape;125;p3"/>
          <p:cNvCxnSpPr>
            <a:stCxn id="123" idx="3"/>
            <a:endCxn id="112" idx="1"/>
          </p:cNvCxnSpPr>
          <p:nvPr/>
        </p:nvCxnSpPr>
        <p:spPr>
          <a:xfrm flipH="1" rot="10800000">
            <a:off x="3322139" y="5150002"/>
            <a:ext cx="336000" cy="65700"/>
          </a:xfrm>
          <a:prstGeom prst="straightConnector1">
            <a:avLst/>
          </a:prstGeom>
          <a:noFill/>
          <a:ln cap="flat" cmpd="sng" w="9525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6" name="Google Shape;126;p3"/>
          <p:cNvCxnSpPr>
            <a:stCxn id="113" idx="3"/>
            <a:endCxn id="124" idx="1"/>
          </p:cNvCxnSpPr>
          <p:nvPr/>
        </p:nvCxnSpPr>
        <p:spPr>
          <a:xfrm>
            <a:off x="9061327" y="5582241"/>
            <a:ext cx="130200" cy="31500"/>
          </a:xfrm>
          <a:prstGeom prst="straightConnector1">
            <a:avLst/>
          </a:prstGeom>
          <a:noFill/>
          <a:ln cap="flat" cmpd="sng" w="9525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7" name="Google Shape;127;p3"/>
          <p:cNvSpPr/>
          <p:nvPr/>
        </p:nvSpPr>
        <p:spPr>
          <a:xfrm>
            <a:off x="1521340" y="317465"/>
            <a:ext cx="3735420" cy="1493757"/>
          </a:xfrm>
          <a:prstGeom prst="homePlate">
            <a:avLst>
              <a:gd fmla="val 50000" name="adj"/>
            </a:avLst>
          </a:prstGeom>
          <a:solidFill>
            <a:srgbClr val="002060"/>
          </a:solidFill>
          <a:ln>
            <a:noFill/>
          </a:ln>
        </p:spPr>
        <p:txBody>
          <a:bodyPr anchorCtr="0" anchor="ctr" bIns="45700" lIns="288000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What to do if </a:t>
            </a:r>
            <a:r>
              <a:rPr b="1" lang="en-GB" sz="2400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you are a close contact of a confirmed case</a:t>
            </a:r>
            <a:endParaRPr/>
          </a:p>
        </p:txBody>
      </p:sp>
      <p:sp>
        <p:nvSpPr>
          <p:cNvPr id="128" name="Google Shape;128;p3"/>
          <p:cNvSpPr/>
          <p:nvPr/>
        </p:nvSpPr>
        <p:spPr>
          <a:xfrm>
            <a:off x="5409247" y="380808"/>
            <a:ext cx="3279055" cy="997891"/>
          </a:xfrm>
          <a:prstGeom prst="roundRect">
            <a:avLst>
              <a:gd fmla="val 16667" name="adj"/>
            </a:avLst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A close contact of yours tests positive for COVID-19 and informs NHS Test and Trace that you are one of their close contacts</a:t>
            </a:r>
            <a:endParaRPr/>
          </a:p>
        </p:txBody>
      </p:sp>
      <p:sp>
        <p:nvSpPr>
          <p:cNvPr id="129" name="Google Shape;129;p3"/>
          <p:cNvSpPr/>
          <p:nvPr/>
        </p:nvSpPr>
        <p:spPr>
          <a:xfrm>
            <a:off x="8815559" y="476376"/>
            <a:ext cx="1599548" cy="1970595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 cap="flat" cmpd="sng" w="25400">
            <a:solidFill>
              <a:srgbClr val="00315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Your household contacts and work colleagues do </a:t>
            </a:r>
            <a:r>
              <a:rPr lang="en-GB" sz="1600" u="sng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NOT</a:t>
            </a:r>
            <a:r>
              <a:rPr lang="en-GB" sz="16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 need to self-isolate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30" name="Google Shape;130;p3"/>
          <p:cNvCxnSpPr>
            <a:stCxn id="111" idx="3"/>
            <a:endCxn id="129" idx="1"/>
          </p:cNvCxnSpPr>
          <p:nvPr/>
        </p:nvCxnSpPr>
        <p:spPr>
          <a:xfrm flipH="1" rot="10800000">
            <a:off x="8422282" y="1461637"/>
            <a:ext cx="393300" cy="775200"/>
          </a:xfrm>
          <a:prstGeom prst="straightConnector1">
            <a:avLst/>
          </a:prstGeom>
          <a:noFill/>
          <a:ln cap="flat" cmpd="sng" w="9525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1" name="Google Shape;131;p3"/>
          <p:cNvSpPr/>
          <p:nvPr/>
        </p:nvSpPr>
        <p:spPr>
          <a:xfrm>
            <a:off x="8633767" y="3292640"/>
            <a:ext cx="192494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Household contacts also isolate immediately as they are very likely to be infected too, if it is coronavirus</a:t>
            </a:r>
            <a:endParaRPr/>
          </a:p>
        </p:txBody>
      </p:sp>
      <p:sp>
        <p:nvSpPr>
          <p:cNvPr id="132" name="Google Shape;132;p3"/>
          <p:cNvSpPr txBox="1"/>
          <p:nvPr/>
        </p:nvSpPr>
        <p:spPr>
          <a:xfrm>
            <a:off x="9624392" y="6488668"/>
            <a:ext cx="10436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3" name="Google Shape;133;p3"/>
          <p:cNvCxnSpPr/>
          <p:nvPr/>
        </p:nvCxnSpPr>
        <p:spPr>
          <a:xfrm flipH="1" rot="10800000">
            <a:off x="4855071" y="1386429"/>
            <a:ext cx="1006488" cy="805458"/>
          </a:xfrm>
          <a:prstGeom prst="straightConnector1">
            <a:avLst/>
          </a:prstGeom>
          <a:noFill/>
          <a:ln cap="flat" cmpd="sng" w="9525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4" name="Google Shape;134;p3"/>
          <p:cNvSpPr/>
          <p:nvPr/>
        </p:nvSpPr>
        <p:spPr>
          <a:xfrm>
            <a:off x="2855640" y="1916833"/>
            <a:ext cx="2019408" cy="572095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25400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may no longer need to self-isolate </a:t>
            </a:r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3"/>
          <p:cNvSpPr txBox="1"/>
          <p:nvPr/>
        </p:nvSpPr>
        <p:spPr>
          <a:xfrm>
            <a:off x="2641393" y="2488428"/>
            <a:ext cx="2875089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aged under 18 and 6 months;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adults who have been fully vaccinated (defined as 2 doses of MHRA-approved vaccine with second dose at least 14 days prior to exposure to a confirmed COVID-19 case);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unvaccinated adults who have a medical reason for being exempt from vaccination; 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adults taking part in an approved COVID-19 vaccine trial.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3"/>
          <p:cNvSpPr/>
          <p:nvPr/>
        </p:nvSpPr>
        <p:spPr>
          <a:xfrm>
            <a:off x="4411564" y="5572701"/>
            <a:ext cx="463485" cy="442188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7" name="Google Shape;137;p3"/>
          <p:cNvSpPr/>
          <p:nvPr/>
        </p:nvSpPr>
        <p:spPr>
          <a:xfrm>
            <a:off x="3647728" y="6095578"/>
            <a:ext cx="2019408" cy="572095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25400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may no longer need to self-isolate </a:t>
            </a:r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2021-09-03T12:39:08Z</dcterms:created>
  <dc:creator>Leona Casey</dc:creator>
</cp:coreProperties>
</file>